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5" r:id="rId3"/>
    <p:sldId id="260" r:id="rId4"/>
    <p:sldId id="297" r:id="rId5"/>
    <p:sldId id="290" r:id="rId6"/>
    <p:sldId id="294" r:id="rId7"/>
    <p:sldId id="298" r:id="rId8"/>
    <p:sldId id="292" r:id="rId9"/>
    <p:sldId id="299" r:id="rId10"/>
    <p:sldId id="300" r:id="rId11"/>
    <p:sldId id="301" r:id="rId12"/>
    <p:sldId id="302" r:id="rId13"/>
    <p:sldId id="303" r:id="rId14"/>
    <p:sldId id="304" r:id="rId15"/>
    <p:sldId id="285" r:id="rId16"/>
    <p:sldId id="278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7C4"/>
    <a:srgbClr val="45B0D2"/>
    <a:srgbClr val="CC125A"/>
    <a:srgbClr val="FDFDFD"/>
    <a:srgbClr val="55B8D7"/>
    <a:srgbClr val="EE7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2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626CBC-B089-A0A8-1F99-7751AB6ED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F6435CE-7CCD-0E6F-A1DC-18A431090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1AFA42-C392-06D5-EE79-5EFBE0ED2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AE0F-7057-4838-8F4C-1B080CEEEB74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E335B1-E5F2-AD3B-8451-0BF4D90B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50F3905-24EB-0F48-82FF-86F31C77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9A8-C4A8-4AC5-B1EE-C6133E767A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615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FF8AF3-FF10-A457-FB72-D14B5001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5ACF44-8033-9AAC-A1EA-E3BEE1921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1F06C0-554D-6C23-E549-C2F3476D9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AE0F-7057-4838-8F4C-1B080CEEEB74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F5635F-56E4-4C09-4EAC-BE693B08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FC0082-C400-7D49-B602-15403644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9A8-C4A8-4AC5-B1EE-C6133E767A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5431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6829605-72D3-E4D4-ADC9-B14624A26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43B1DF1-0416-D19F-7B75-9FEBB1381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42D715-3979-0A95-837F-765F6324B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AE0F-7057-4838-8F4C-1B080CEEEB74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3671772-D811-5CBE-7DB6-1498CD1D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222B2D1-0ACA-8621-BAC0-C261CCA7A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9A8-C4A8-4AC5-B1EE-C6133E767A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87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CCE2A1-15FA-3441-ACBF-887FD972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9A89EE-0709-E55E-5E19-68506BBF1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F326CC-C5A3-5421-C5B6-C8ACFA5B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AE0F-7057-4838-8F4C-1B080CEEEB74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4D5248-DC08-4554-5F22-C42E3FB6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B2EF83A-8310-4BB9-F5DC-F861CB8C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9A8-C4A8-4AC5-B1EE-C6133E767A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576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F65531-7925-3914-DD52-5F1FCEA2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A720F5-6BAD-D1B1-D6D8-B567877A5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0D989A-27F5-18F4-EC14-98298495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AE0F-7057-4838-8F4C-1B080CEEEB74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CEBB02F-D95E-0016-200A-46D11FDC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4918582-D3B3-E522-4C17-2FD3CB287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9A8-C4A8-4AC5-B1EE-C6133E767A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5954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63330D-5799-E5A5-8320-FA42A4433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6FDBE5-5E7D-8F56-6341-5EAC79046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D2D966C-6119-D265-2B6E-CFBA29453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D066CB1-9F14-674D-BE61-2E5D70F7C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AE0F-7057-4838-8F4C-1B080CEEEB74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39B5B99-504B-010F-E79E-3C2D6FC5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A6B919C-2B34-E17F-1E33-D81966D72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9A8-C4A8-4AC5-B1EE-C6133E767A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551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B965B3-C3F4-4F2A-41EE-395388B58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E02672B-4189-B2F3-8594-B8C4C43EE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2CFB7F1-B1E8-5794-D78F-0D83AE537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2182EAF-419F-B312-F2C6-3768C548A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DE6FC7C-6685-505B-E24F-016522F99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46B9B13-C7DE-C4BB-590E-F8CECB13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AE0F-7057-4838-8F4C-1B080CEEEB74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BC24BD4-FD4A-FE3E-E786-253FE6FF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F722CFD-3E21-F93F-CA2C-30A5D3BA2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9A8-C4A8-4AC5-B1EE-C6133E767A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314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EFCD8D-4CA5-C73D-24FF-DEF39EBC4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03D3B81-837D-161C-4619-F30ECC8CA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AE0F-7057-4838-8F4C-1B080CEEEB74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56BAF2B-7D60-A3E8-4AC3-4E90D1B8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D40CBEF-8E28-B0FD-4F3C-CE9A568D3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9A8-C4A8-4AC5-B1EE-C6133E767A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264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B96C9BB-2DF5-27E7-0FDA-762B3622B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AE0F-7057-4838-8F4C-1B080CEEEB74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DA78891-B673-CDBF-4C06-93799DB5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137A096-35DF-C529-6EA9-63B308A1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9A8-C4A8-4AC5-B1EE-C6133E767A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800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8BCFCF-97EC-6A82-CC26-6CEC8112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612445-16C8-5E34-F769-EC10266A3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EF90C02-4EB6-DE62-D9A9-B36C482B4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E79C3C-F7B1-A9E6-922A-B8F744499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AE0F-7057-4838-8F4C-1B080CEEEB74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5B81AE9-AF3B-E033-3972-CE6DF34A5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DE6FD45-535F-6147-3BE4-BF01017A1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9A8-C4A8-4AC5-B1EE-C6133E767A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027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854ED-24E7-4CAD-EEE0-3E289B55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38691FE-4C23-64B1-BC95-B79E5707CD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EE0114F-80AD-B669-00A2-F26466C21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72E45E-9CC8-7E4E-C3ED-2F3D27A99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AE0F-7057-4838-8F4C-1B080CEEEB74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FF252EB-45AC-7FC6-D12A-A86B948A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EDB8F62-B9DB-B1CF-760D-02E1F1EA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9A8-C4A8-4AC5-B1EE-C6133E767A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93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AE0B94A-2713-76AB-88AE-3694551C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A9371C-9E1A-8F9C-A155-6E6C8189F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11B7BD5-70A9-779C-B086-73887DF9C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AE0F-7057-4838-8F4C-1B080CEEEB74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88B4219-4106-B5BE-C083-B586DE14B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96BDD4A-3503-5D1B-CCEA-CA0A1A86B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D79A8-C4A8-4AC5-B1EE-C6133E767A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2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CC907BD-97B3-FB99-6282-45D2B9523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46"/>
            <a:ext cx="12192000" cy="6954473"/>
          </a:xfrm>
          <a:prstGeom prst="rect">
            <a:avLst/>
          </a:prstGeom>
        </p:spPr>
      </p:pic>
      <p:sp>
        <p:nvSpPr>
          <p:cNvPr id="6" name="Owal 5">
            <a:extLst>
              <a:ext uri="{FF2B5EF4-FFF2-40B4-BE49-F238E27FC236}">
                <a16:creationId xmlns:a16="http://schemas.microsoft.com/office/drawing/2014/main" id="{5C578827-4220-EBB2-020E-5D25E73AD861}"/>
              </a:ext>
            </a:extLst>
          </p:cNvPr>
          <p:cNvSpPr/>
          <p:nvPr/>
        </p:nvSpPr>
        <p:spPr>
          <a:xfrm>
            <a:off x="7485775" y="1906397"/>
            <a:ext cx="5125674" cy="4999839"/>
          </a:xfrm>
          <a:prstGeom prst="ellipse">
            <a:avLst/>
          </a:prstGeom>
          <a:solidFill>
            <a:srgbClr val="EE7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2DE8CA2-253A-C224-EA4B-83C786F0A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04" y="494951"/>
            <a:ext cx="5876378" cy="68580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471F266-5AD7-20BC-F2FA-2F4C814A1010}"/>
              </a:ext>
            </a:extLst>
          </p:cNvPr>
          <p:cNvSpPr txBox="1"/>
          <p:nvPr/>
        </p:nvSpPr>
        <p:spPr>
          <a:xfrm>
            <a:off x="186075" y="2190324"/>
            <a:ext cx="1154991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600" b="1" dirty="0">
                <a:solidFill>
                  <a:schemeClr val="bg1"/>
                </a:solidFill>
                <a:latin typeface="Montserrat" panose="00000500000000000000" pitchFamily="2" charset="-18"/>
              </a:rPr>
              <a:t>Jak rozłożyć </a:t>
            </a:r>
          </a:p>
          <a:p>
            <a:r>
              <a:rPr lang="pl-PL" sz="6600" b="1" dirty="0">
                <a:solidFill>
                  <a:schemeClr val="bg1"/>
                </a:solidFill>
                <a:latin typeface="Montserrat" panose="00000500000000000000" pitchFamily="2" charset="-18"/>
              </a:rPr>
              <a:t>na raty </a:t>
            </a:r>
          </a:p>
          <a:p>
            <a:r>
              <a:rPr lang="pl-PL" sz="6600" b="1" dirty="0">
                <a:solidFill>
                  <a:schemeClr val="bg1"/>
                </a:solidFill>
                <a:latin typeface="Montserrat" panose="00000500000000000000" pitchFamily="2" charset="-18"/>
              </a:rPr>
              <a:t>firmowe wydatki ?</a:t>
            </a:r>
            <a:endParaRPr lang="pl-PL" sz="66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D9009757-04D3-DD94-C01A-33D17E011EC5}"/>
              </a:ext>
            </a:extLst>
          </p:cNvPr>
          <p:cNvSpPr/>
          <p:nvPr/>
        </p:nvSpPr>
        <p:spPr>
          <a:xfrm>
            <a:off x="-419449" y="145017"/>
            <a:ext cx="5108537" cy="1314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2A4032E-C550-F63D-7D51-F8F94CB4E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90" t="11296" r="8804" b="14969"/>
          <a:stretch/>
        </p:blipFill>
        <p:spPr>
          <a:xfrm>
            <a:off x="94254" y="145017"/>
            <a:ext cx="4072067" cy="11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1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2">
            <a:extLst>
              <a:ext uri="{FF2B5EF4-FFF2-40B4-BE49-F238E27FC236}">
                <a16:creationId xmlns:a16="http://schemas.microsoft.com/office/drawing/2014/main" id="{E8A67B21-4F65-A5F9-4836-189AB2EAB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62" y="3321152"/>
            <a:ext cx="3374858" cy="1524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Wprowadź dane podstawowe i adres zamieszkania</a:t>
            </a:r>
            <a:r>
              <a:rPr lang="pl-PL" sz="16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Określ czy zajmujesz eksponowane stanowisko polityczne.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DF5E033D-DB1E-0735-732C-52D5E83685C6}"/>
              </a:ext>
            </a:extLst>
          </p:cNvPr>
          <p:cNvSpPr/>
          <p:nvPr/>
        </p:nvSpPr>
        <p:spPr>
          <a:xfrm>
            <a:off x="1523687" y="2324923"/>
            <a:ext cx="762000" cy="764114"/>
          </a:xfrm>
          <a:prstGeom prst="ellipse">
            <a:avLst/>
          </a:prstGeom>
          <a:solidFill>
            <a:srgbClr val="45B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Montserrat" panose="00000500000000000000" pitchFamily="2" charset="-18"/>
              </a:rPr>
              <a:t>6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BE9E72-C8E2-AA2A-1812-345632E10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703" y="500209"/>
            <a:ext cx="7793355" cy="59561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6F921AA4-9FAE-B5CC-FC70-971C65DEF976}"/>
              </a:ext>
            </a:extLst>
          </p:cNvPr>
          <p:cNvCxnSpPr>
            <a:cxnSpLocks/>
          </p:cNvCxnSpPr>
          <p:nvPr/>
        </p:nvCxnSpPr>
        <p:spPr>
          <a:xfrm flipV="1">
            <a:off x="2929498" y="1725930"/>
            <a:ext cx="1413902" cy="1363107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63B81B53-F226-1A44-8B8C-C846CF53EE51}"/>
              </a:ext>
            </a:extLst>
          </p:cNvPr>
          <p:cNvCxnSpPr>
            <a:cxnSpLocks/>
          </p:cNvCxnSpPr>
          <p:nvPr/>
        </p:nvCxnSpPr>
        <p:spPr>
          <a:xfrm>
            <a:off x="3031773" y="3767217"/>
            <a:ext cx="885894" cy="0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E2277D3B-42DF-573D-40B0-211245AFBB22}"/>
              </a:ext>
            </a:extLst>
          </p:cNvPr>
          <p:cNvCxnSpPr>
            <a:cxnSpLocks/>
          </p:cNvCxnSpPr>
          <p:nvPr/>
        </p:nvCxnSpPr>
        <p:spPr>
          <a:xfrm>
            <a:off x="2584045" y="4586338"/>
            <a:ext cx="1344999" cy="903266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29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2">
            <a:extLst>
              <a:ext uri="{FF2B5EF4-FFF2-40B4-BE49-F238E27FC236}">
                <a16:creationId xmlns:a16="http://schemas.microsoft.com/office/drawing/2014/main" id="{E8A67B21-4F65-A5F9-4836-189AB2EAB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73" y="3385572"/>
            <a:ext cx="3414863" cy="1524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Wprowadź dane dotyczące Twojej firmy, wartość obrotów                   i obciążenia finansowe</a:t>
            </a:r>
            <a:r>
              <a:rPr lang="pl-PL" sz="16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DF5E033D-DB1E-0735-732C-52D5E83685C6}"/>
              </a:ext>
            </a:extLst>
          </p:cNvPr>
          <p:cNvSpPr/>
          <p:nvPr/>
        </p:nvSpPr>
        <p:spPr>
          <a:xfrm>
            <a:off x="1697504" y="2246818"/>
            <a:ext cx="762000" cy="764114"/>
          </a:xfrm>
          <a:prstGeom prst="ellipse">
            <a:avLst/>
          </a:prstGeom>
          <a:solidFill>
            <a:srgbClr val="45B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Montserrat" panose="00000500000000000000" pitchFamily="2" charset="-18"/>
              </a:rPr>
              <a:t>7</a:t>
            </a:r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6F921AA4-9FAE-B5CC-FC70-971C65DEF976}"/>
              </a:ext>
            </a:extLst>
          </p:cNvPr>
          <p:cNvCxnSpPr>
            <a:cxnSpLocks/>
          </p:cNvCxnSpPr>
          <p:nvPr/>
        </p:nvCxnSpPr>
        <p:spPr>
          <a:xfrm flipV="1">
            <a:off x="3822492" y="1342254"/>
            <a:ext cx="1413902" cy="1363107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63B81B53-F226-1A44-8B8C-C846CF53EE51}"/>
              </a:ext>
            </a:extLst>
          </p:cNvPr>
          <p:cNvCxnSpPr>
            <a:cxnSpLocks/>
          </p:cNvCxnSpPr>
          <p:nvPr/>
        </p:nvCxnSpPr>
        <p:spPr>
          <a:xfrm>
            <a:off x="3803935" y="3696732"/>
            <a:ext cx="1451016" cy="0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E2277D3B-42DF-573D-40B0-211245AFBB22}"/>
              </a:ext>
            </a:extLst>
          </p:cNvPr>
          <p:cNvCxnSpPr>
            <a:cxnSpLocks/>
          </p:cNvCxnSpPr>
          <p:nvPr/>
        </p:nvCxnSpPr>
        <p:spPr>
          <a:xfrm>
            <a:off x="3803935" y="4304522"/>
            <a:ext cx="1597584" cy="1211224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a 2">
            <a:extLst>
              <a:ext uri="{FF2B5EF4-FFF2-40B4-BE49-F238E27FC236}">
                <a16:creationId xmlns:a16="http://schemas.microsoft.com/office/drawing/2014/main" id="{D290B197-BE57-65D9-0BFF-EF5F0FCF75FC}"/>
              </a:ext>
            </a:extLst>
          </p:cNvPr>
          <p:cNvGrpSpPr/>
          <p:nvPr/>
        </p:nvGrpSpPr>
        <p:grpSpPr>
          <a:xfrm>
            <a:off x="5320608" y="0"/>
            <a:ext cx="6375977" cy="6671416"/>
            <a:chOff x="4558608" y="0"/>
            <a:chExt cx="6375977" cy="6671416"/>
          </a:xfrm>
        </p:grpSpPr>
        <p:pic>
          <p:nvPicPr>
            <p:cNvPr id="2" name="Obraz 1">
              <a:extLst>
                <a:ext uri="{FF2B5EF4-FFF2-40B4-BE49-F238E27FC236}">
                  <a16:creationId xmlns:a16="http://schemas.microsoft.com/office/drawing/2014/main" id="{A2916C84-1FC3-C602-CA89-2E11DBFE0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9917" y="0"/>
              <a:ext cx="6153357" cy="4627412"/>
            </a:xfrm>
            <a:prstGeom prst="rect">
              <a:avLst/>
            </a:prstGeom>
            <a:ln w="63500">
              <a:noFill/>
            </a:ln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6EBEA255-4F38-1CFD-1141-BE35A21AA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7518" y="4360377"/>
              <a:ext cx="6153357" cy="2311039"/>
            </a:xfrm>
            <a:prstGeom prst="rect">
              <a:avLst/>
            </a:prstGeom>
          </p:spPr>
        </p:pic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5EE8316A-3596-DA96-C082-C62F39234ADB}"/>
                </a:ext>
              </a:extLst>
            </p:cNvPr>
            <p:cNvSpPr/>
            <p:nvPr/>
          </p:nvSpPr>
          <p:spPr>
            <a:xfrm>
              <a:off x="4558608" y="104775"/>
              <a:ext cx="6375977" cy="656664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126098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2">
            <a:extLst>
              <a:ext uri="{FF2B5EF4-FFF2-40B4-BE49-F238E27FC236}">
                <a16:creationId xmlns:a16="http://schemas.microsoft.com/office/drawing/2014/main" id="{E8A67B21-4F65-A5F9-4836-189AB2EAB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61" y="3321152"/>
            <a:ext cx="4024463" cy="1524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Gdy wpiszesz dane, system przeanalizuje wprowadzone informacje i wyda decyzję odnośnie rozłożenia na raty Twoich zakupów.</a:t>
            </a:r>
            <a:endParaRPr lang="pl-PL" sz="1600" dirty="0">
              <a:effectLst/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Kliknij „DALEJ” by potwierdzić warunki finansowania.</a:t>
            </a:r>
            <a:endParaRPr lang="pl-PL" sz="1600" dirty="0">
              <a:effectLst/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DF5E033D-DB1E-0735-732C-52D5E83685C6}"/>
              </a:ext>
            </a:extLst>
          </p:cNvPr>
          <p:cNvSpPr/>
          <p:nvPr/>
        </p:nvSpPr>
        <p:spPr>
          <a:xfrm>
            <a:off x="1731092" y="2138033"/>
            <a:ext cx="762000" cy="764114"/>
          </a:xfrm>
          <a:prstGeom prst="ellipse">
            <a:avLst/>
          </a:prstGeom>
          <a:solidFill>
            <a:srgbClr val="45B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Montserrat" panose="00000500000000000000" pitchFamily="2" charset="-18"/>
              </a:rPr>
              <a:t>8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C47B885-F10B-7103-F469-C1F956D68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635" y="803671"/>
            <a:ext cx="7650438" cy="554037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FD286230-EDC5-B329-E23B-3E5506FE96AF}"/>
              </a:ext>
            </a:extLst>
          </p:cNvPr>
          <p:cNvCxnSpPr>
            <a:cxnSpLocks/>
          </p:cNvCxnSpPr>
          <p:nvPr/>
        </p:nvCxnSpPr>
        <p:spPr>
          <a:xfrm>
            <a:off x="3514725" y="6146556"/>
            <a:ext cx="7482840" cy="0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7C60E7CA-B352-775C-882C-C6189EB85016}"/>
              </a:ext>
            </a:extLst>
          </p:cNvPr>
          <p:cNvCxnSpPr/>
          <p:nvPr/>
        </p:nvCxnSpPr>
        <p:spPr>
          <a:xfrm>
            <a:off x="3514725" y="4936881"/>
            <a:ext cx="0" cy="1209675"/>
          </a:xfrm>
          <a:prstGeom prst="line">
            <a:avLst/>
          </a:prstGeom>
          <a:ln w="19050">
            <a:solidFill>
              <a:srgbClr val="0F97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342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4D38288-0F10-D4AD-5C09-7B4DA95DA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670" y="1085850"/>
            <a:ext cx="7796642" cy="43782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Pole tekstowe 2">
            <a:extLst>
              <a:ext uri="{FF2B5EF4-FFF2-40B4-BE49-F238E27FC236}">
                <a16:creationId xmlns:a16="http://schemas.microsoft.com/office/drawing/2014/main" id="{E8A67B21-4F65-A5F9-4836-189AB2EAB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51" y="3193573"/>
            <a:ext cx="3718865" cy="7887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Zapoznaj się z dokumentami dotyczącymi finansowania Twoich zakupów.</a:t>
            </a:r>
            <a:endParaRPr lang="pl-PL" sz="1600" dirty="0">
              <a:effectLst/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Aby potwierdzić zawarcie umowy wygeneruj, a następnie wpisz kod SMS i kliknij przycisk „Zatwierdź”.</a:t>
            </a:r>
            <a:endParaRPr lang="pl-PL" sz="1600" dirty="0">
              <a:effectLst/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DF5E033D-DB1E-0735-732C-52D5E83685C6}"/>
              </a:ext>
            </a:extLst>
          </p:cNvPr>
          <p:cNvSpPr/>
          <p:nvPr/>
        </p:nvSpPr>
        <p:spPr>
          <a:xfrm>
            <a:off x="1712238" y="1976077"/>
            <a:ext cx="762000" cy="764114"/>
          </a:xfrm>
          <a:prstGeom prst="ellipse">
            <a:avLst/>
          </a:prstGeom>
          <a:solidFill>
            <a:srgbClr val="45B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Montserrat" panose="00000500000000000000" pitchFamily="2" charset="-18"/>
              </a:rPr>
              <a:t>9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FD286230-EDC5-B329-E23B-3E5506FE96AF}"/>
              </a:ext>
            </a:extLst>
          </p:cNvPr>
          <p:cNvCxnSpPr>
            <a:cxnSpLocks/>
          </p:cNvCxnSpPr>
          <p:nvPr/>
        </p:nvCxnSpPr>
        <p:spPr>
          <a:xfrm>
            <a:off x="3914774" y="4467225"/>
            <a:ext cx="760424" cy="511958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5CA77673-D868-3AA6-A0DB-1456B5F81C5C}"/>
              </a:ext>
            </a:extLst>
          </p:cNvPr>
          <p:cNvCxnSpPr>
            <a:cxnSpLocks/>
          </p:cNvCxnSpPr>
          <p:nvPr/>
        </p:nvCxnSpPr>
        <p:spPr>
          <a:xfrm flipV="1">
            <a:off x="3702531" y="2349270"/>
            <a:ext cx="958543" cy="781843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967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2">
            <a:extLst>
              <a:ext uri="{FF2B5EF4-FFF2-40B4-BE49-F238E27FC236}">
                <a16:creationId xmlns:a16="http://schemas.microsoft.com/office/drawing/2014/main" id="{E8A67B21-4F65-A5F9-4836-189AB2EAB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8" y="2766926"/>
            <a:ext cx="4391025" cy="1524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Ostatecznym krokiem do rozłożenia faktury na raty jest zatwierdzenie naszej oferty kodem SMS i  dokonanie przelewu na wskazany numer konta celem uregulowania opłaty wstępnej.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Gdy tego dokonasz, my zapłacimy za Twoje zakupy, a Ty oddasz nam należność w ratach.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DF5E033D-DB1E-0735-732C-52D5E83685C6}"/>
              </a:ext>
            </a:extLst>
          </p:cNvPr>
          <p:cNvSpPr/>
          <p:nvPr/>
        </p:nvSpPr>
        <p:spPr>
          <a:xfrm>
            <a:off x="1909760" y="1530338"/>
            <a:ext cx="762000" cy="764114"/>
          </a:xfrm>
          <a:prstGeom prst="ellipse">
            <a:avLst/>
          </a:prstGeom>
          <a:solidFill>
            <a:srgbClr val="45B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Montserrat" panose="00000500000000000000" pitchFamily="2" charset="-18"/>
              </a:rPr>
              <a:t>10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DCEC46F-EE03-B9A1-C1E3-0519CC8E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742" y="790258"/>
            <a:ext cx="6698966" cy="52774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FD286230-EDC5-B329-E23B-3E5506FE96AF}"/>
              </a:ext>
            </a:extLst>
          </p:cNvPr>
          <p:cNvCxnSpPr>
            <a:cxnSpLocks/>
          </p:cNvCxnSpPr>
          <p:nvPr/>
        </p:nvCxnSpPr>
        <p:spPr>
          <a:xfrm>
            <a:off x="4365931" y="3657600"/>
            <a:ext cx="1232864" cy="862488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510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9FF551C-5CE6-990D-5C80-DD9FAE27B046}"/>
              </a:ext>
            </a:extLst>
          </p:cNvPr>
          <p:cNvSpPr txBox="1"/>
          <p:nvPr/>
        </p:nvSpPr>
        <p:spPr>
          <a:xfrm>
            <a:off x="2460450" y="1206264"/>
            <a:ext cx="966367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45B0D2"/>
                </a:solidFill>
                <a:latin typeface="Montserrat" panose="00000500000000000000" pitchFamily="2" charset="-18"/>
              </a:rPr>
              <a:t>Kupujesz na firmę kiedy chcesz!</a:t>
            </a:r>
          </a:p>
          <a:p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Dzięki możliwości rozłożenia płatności za zakupy na raty możesz podejmować racjonalne decyzje i inwestować w rozwój swojego biznesu.</a:t>
            </a:r>
          </a:p>
          <a:p>
            <a:endParaRPr lang="pl-PL" sz="1600" dirty="0">
              <a:solidFill>
                <a:srgbClr val="45B0D2"/>
              </a:solidFill>
              <a:latin typeface="Montserrat" panose="00000500000000000000" pitchFamily="2" charset="-18"/>
            </a:endParaRPr>
          </a:p>
          <a:p>
            <a:r>
              <a:rPr lang="pl-PL" sz="1600" b="1" dirty="0">
                <a:solidFill>
                  <a:srgbClr val="45B0D2"/>
                </a:solidFill>
                <a:latin typeface="Montserrat" panose="00000500000000000000" pitchFamily="2" charset="-18"/>
              </a:rPr>
              <a:t>Rozkładasz na raty faktury, faktury proforma, zamówienia</a:t>
            </a:r>
          </a:p>
          <a:p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Dzięki Fakturatce możesz zamówić towar lub usługę i rozłożyć płatność na raty na podstawie innych dokumentów niż faktura. Zarówno faktura proforma jak i np. zamówienie nie są dokumentami księgowymi, dlatego sprzedawca nie ponosi żadnego ryzyka wystawiając Ci taki dokument, a towar czy usługę wykonuje dopiero po otrzymaniu płatności.</a:t>
            </a:r>
            <a:endParaRPr lang="pl-PL" sz="1600" b="1" dirty="0">
              <a:solidFill>
                <a:srgbClr val="00B0F0"/>
              </a:solidFill>
              <a:latin typeface="Montserrat" panose="00000500000000000000" pitchFamily="2" charset="-18"/>
            </a:endParaRPr>
          </a:p>
          <a:p>
            <a:endParaRPr lang="pl-PL" sz="1600" b="1" dirty="0">
              <a:solidFill>
                <a:srgbClr val="00B0F0"/>
              </a:solidFill>
              <a:latin typeface="Montserrat" panose="00000500000000000000" pitchFamily="2" charset="-18"/>
            </a:endParaRPr>
          </a:p>
          <a:p>
            <a:r>
              <a:rPr lang="pl-PL" sz="1600" b="1" dirty="0">
                <a:solidFill>
                  <a:srgbClr val="45B0D2"/>
                </a:solidFill>
                <a:latin typeface="Montserrat" panose="00000500000000000000" pitchFamily="2" charset="-18"/>
              </a:rPr>
              <a:t>Utrzymujesz płynność finansową</a:t>
            </a:r>
          </a:p>
          <a:p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Kupując na raty nie wydajesz oszczędności i masz środki na bieżącą działalność. </a:t>
            </a:r>
          </a:p>
          <a:p>
            <a:endParaRPr lang="pl-PL" sz="16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18"/>
            </a:endParaRPr>
          </a:p>
          <a:p>
            <a:r>
              <a:rPr lang="pl-PL" sz="1600" b="1" dirty="0">
                <a:solidFill>
                  <a:srgbClr val="45B0D2"/>
                </a:solidFill>
                <a:latin typeface="Montserrat" panose="00000500000000000000" pitchFamily="2" charset="-18"/>
              </a:rPr>
              <a:t>Nie tracisz czasu </a:t>
            </a:r>
          </a:p>
          <a:p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Korzystając z Fakturatki nie tracisz czasu na skompletowanie wniosków o kredyt, pożyczkę czy leasing. Finansujesz zakupy online, w 5 minut, nie odchodząc od komputera.</a:t>
            </a:r>
          </a:p>
          <a:p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18"/>
            </a:endParaRPr>
          </a:p>
          <a:p>
            <a:r>
              <a:rPr lang="pl-PL" sz="1600" b="1" dirty="0">
                <a:solidFill>
                  <a:srgbClr val="45B0D2"/>
                </a:solidFill>
                <a:latin typeface="Montserrat" panose="00000500000000000000" pitchFamily="2" charset="-18"/>
              </a:rPr>
              <a:t>Odpisujesz koszty</a:t>
            </a:r>
          </a:p>
          <a:p>
            <a:r>
              <a:rPr lang="pl-PL" sz="1600" dirty="0">
                <a:latin typeface="Montserrat" panose="00000500000000000000" pitchFamily="2" charset="-18"/>
              </a:rPr>
              <a:t>Zaliczasz zakup i koszt finansowania do kosztów uzyskania przychodu, dzięki czemu więcej środków zostaje w Twojej kieszeni.</a:t>
            </a:r>
          </a:p>
          <a:p>
            <a:endParaRPr lang="pl-PL" sz="1600" dirty="0">
              <a:solidFill>
                <a:srgbClr val="7030A0"/>
              </a:solidFill>
              <a:latin typeface="Montserrat" panose="00000500000000000000" pitchFamily="2" charset="-18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88C5F30-0290-5738-40EE-21F6A6463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45" y="2228850"/>
            <a:ext cx="2754468" cy="462915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7C6E3B8-8D47-523D-A38F-FA4DD1B69E41}"/>
              </a:ext>
            </a:extLst>
          </p:cNvPr>
          <p:cNvSpPr txBox="1"/>
          <p:nvPr/>
        </p:nvSpPr>
        <p:spPr>
          <a:xfrm>
            <a:off x="204083" y="106760"/>
            <a:ext cx="1154991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800" b="1" dirty="0">
                <a:solidFill>
                  <a:srgbClr val="0F97C4"/>
                </a:solidFill>
                <a:latin typeface="Montserrat" panose="00000500000000000000" pitchFamily="2" charset="-18"/>
              </a:rPr>
              <a:t>Dlaczego warto rozkładać płatności na raty? </a:t>
            </a:r>
            <a:endParaRPr lang="pl-PL" sz="3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EB1C389-BB38-F16E-E69D-F570C9025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473"/>
            <a:ext cx="12192000" cy="695447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4FACF49-1956-4BD0-7DD6-146CB4021F58}"/>
              </a:ext>
            </a:extLst>
          </p:cNvPr>
          <p:cNvSpPr txBox="1"/>
          <p:nvPr/>
        </p:nvSpPr>
        <p:spPr>
          <a:xfrm>
            <a:off x="170917" y="2101989"/>
            <a:ext cx="11549917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0" b="1" dirty="0">
                <a:solidFill>
                  <a:schemeClr val="bg1"/>
                </a:solidFill>
                <a:latin typeface="Montserrat" panose="00000500000000000000" pitchFamily="2" charset="-18"/>
              </a:rPr>
              <a:t>Masz pytania?</a:t>
            </a:r>
          </a:p>
          <a:p>
            <a:r>
              <a:rPr lang="pl-PL" sz="6000" b="1" dirty="0">
                <a:solidFill>
                  <a:schemeClr val="bg1"/>
                </a:solidFill>
                <a:latin typeface="Montserrat" panose="00000500000000000000" pitchFamily="2" charset="-18"/>
              </a:rPr>
              <a:t>Zadzwoń!</a:t>
            </a:r>
          </a:p>
          <a:p>
            <a:endParaRPr lang="pl-PL" sz="1000" b="1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r>
              <a:rPr lang="pl-PL" sz="6000" b="1" dirty="0">
                <a:solidFill>
                  <a:schemeClr val="bg1"/>
                </a:solidFill>
                <a:latin typeface="Montserrat" panose="00000500000000000000" pitchFamily="2" charset="-18"/>
              </a:rPr>
              <a:t>tel. 71 773 70 00</a:t>
            </a:r>
          </a:p>
          <a:p>
            <a:endParaRPr lang="pl-PL" sz="1600" b="1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endParaRPr lang="pl-PL" sz="1600" b="1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r>
              <a:rPr lang="pl-PL" sz="2000" b="1" dirty="0">
                <a:solidFill>
                  <a:schemeClr val="bg1"/>
                </a:solidFill>
                <a:latin typeface="Montserrat" panose="00000500000000000000" pitchFamily="2" charset="-18"/>
              </a:rPr>
              <a:t>Jesteśmy do Twojej dyspozycji </a:t>
            </a:r>
          </a:p>
          <a:p>
            <a:r>
              <a:rPr lang="pl-PL" sz="2000" b="1" dirty="0">
                <a:solidFill>
                  <a:schemeClr val="bg1"/>
                </a:solidFill>
                <a:latin typeface="Montserrat" panose="00000500000000000000" pitchFamily="2" charset="-18"/>
              </a:rPr>
              <a:t>od poniedziałku do piątku w godzinach 8.00 – 16.00</a:t>
            </a:r>
          </a:p>
          <a:p>
            <a:endParaRPr lang="pl-PL" sz="6000" b="1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endParaRPr lang="pl-PL" sz="6000" b="1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389EB639-2AB5-84A3-67F8-ECD19562D153}"/>
              </a:ext>
            </a:extLst>
          </p:cNvPr>
          <p:cNvSpPr/>
          <p:nvPr/>
        </p:nvSpPr>
        <p:spPr>
          <a:xfrm>
            <a:off x="7453868" y="2777384"/>
            <a:ext cx="4567215" cy="4516122"/>
          </a:xfrm>
          <a:prstGeom prst="ellipse">
            <a:avLst/>
          </a:prstGeom>
          <a:solidFill>
            <a:srgbClr val="EE7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6E45054A-8EB5-49BA-6F4C-65CFB199E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80" y="1040235"/>
            <a:ext cx="6274552" cy="5817765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8BF7AE32-0B52-560D-CCFC-6FCD18CB015A}"/>
              </a:ext>
            </a:extLst>
          </p:cNvPr>
          <p:cNvSpPr/>
          <p:nvPr/>
        </p:nvSpPr>
        <p:spPr>
          <a:xfrm>
            <a:off x="-419449" y="145017"/>
            <a:ext cx="5242351" cy="1260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C3B0E33-EE74-882D-9F12-167DB3F456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90" t="11296" r="8804" b="14969"/>
          <a:stretch/>
        </p:blipFill>
        <p:spPr>
          <a:xfrm>
            <a:off x="94254" y="145017"/>
            <a:ext cx="4072067" cy="11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84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7F6A1D3-FFB7-F5C7-BD81-3C1328892A7F}"/>
              </a:ext>
            </a:extLst>
          </p:cNvPr>
          <p:cNvSpPr txBox="1"/>
          <p:nvPr/>
        </p:nvSpPr>
        <p:spPr>
          <a:xfrm>
            <a:off x="237189" y="277380"/>
            <a:ext cx="1154991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F97C4"/>
                </a:solidFill>
                <a:latin typeface="Montserrat" panose="00000500000000000000" pitchFamily="2" charset="-18"/>
              </a:rPr>
              <a:t>Co to jest i jak działa </a:t>
            </a:r>
            <a:r>
              <a:rPr lang="pl-PL" sz="4000" b="1" dirty="0">
                <a:solidFill>
                  <a:srgbClr val="DE4875"/>
                </a:solidFill>
                <a:latin typeface="Montserrat" panose="00000500000000000000" pitchFamily="2" charset="-18"/>
              </a:rPr>
              <a:t>Fakturatka?</a:t>
            </a:r>
            <a:endParaRPr lang="pl-PL" sz="4000" dirty="0">
              <a:solidFill>
                <a:srgbClr val="DE4875"/>
              </a:solidFill>
              <a:latin typeface="Montserrat" panose="000005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BA6E4C2-03F0-4CEB-43C5-470AB372B4F6}"/>
              </a:ext>
            </a:extLst>
          </p:cNvPr>
          <p:cNvSpPr txBox="1"/>
          <p:nvPr/>
        </p:nvSpPr>
        <p:spPr>
          <a:xfrm>
            <a:off x="237189" y="1300729"/>
            <a:ext cx="11549917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DE4875"/>
                </a:solidFill>
                <a:latin typeface="Montserrat" panose="00000500000000000000" pitchFamily="2" charset="-18"/>
              </a:rPr>
              <a:t>Firmowe zakupy na raty</a:t>
            </a:r>
          </a:p>
          <a:p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Fakturatka umożliwia rozłożenie na raty firmowych wydatków! Sam ustalasz liczbę rat, decydując o wysokości miesięcznej raty.</a:t>
            </a:r>
          </a:p>
          <a:p>
            <a:endParaRPr lang="pl-PL" sz="16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18"/>
            </a:endParaRPr>
          </a:p>
          <a:p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18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CCB1C4D-5047-A6E0-61C6-26125836A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83" y="4895551"/>
            <a:ext cx="37129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7346A4"/>
              </a:buClr>
              <a:buSzPct val="140000"/>
              <a:buNone/>
              <a:defRPr/>
            </a:pPr>
            <a:r>
              <a:rPr lang="pl-PL" alt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18"/>
              </a:rPr>
              <a:t>Robisz zakupy lub zamawiasz usługę, a płatność decydujesz się rozłożyć na raty. </a:t>
            </a:r>
            <a:r>
              <a:rPr lang="pl-PL" alt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18"/>
              </a:rPr>
              <a:t>Otrzymujesz fakturę zakupu, zamówienie lub proformę do opłacenia przelewem.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353064C-ED38-AB4F-E7BF-DD266F42D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1716" y="4895551"/>
            <a:ext cx="37119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7346A4"/>
              </a:buClr>
              <a:buSzPct val="140000"/>
              <a:buNone/>
              <a:defRPr/>
            </a:pPr>
            <a:r>
              <a:rPr lang="pl-PL" alt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18"/>
              </a:rPr>
              <a:t>Zakładasz bezpłatne konto w Systemie Obsługi Finansowania. </a:t>
            </a:r>
            <a:r>
              <a:rPr lang="pl-PL" alt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18"/>
              </a:rPr>
              <a:t>Na kalkulatorze Fakturatki wskazujesz kwotę faktury i liczbę rat</a:t>
            </a:r>
            <a:r>
              <a:rPr lang="pl-PL" alt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18"/>
              </a:rPr>
              <a:t>. Warunki rozłożenia płatności na raty zatwierdzasz kodem SMS. Wszystko odbywa się online.</a:t>
            </a:r>
            <a:endParaRPr lang="pl-PL" altLang="pl-PL" sz="12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BA0415F-B3FF-A2AE-11D3-916F820B3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373" y="4895551"/>
            <a:ext cx="3711916" cy="12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7346A4"/>
              </a:buClr>
              <a:buSzPct val="140000"/>
              <a:buNone/>
              <a:defRPr/>
            </a:pPr>
            <a:r>
              <a:rPr lang="pl-PL" alt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18"/>
              </a:rPr>
              <a:t>Płacimy za Twoją fakturę, wpłacając całą kwotę na konto dostawcy w terminie wskazanym na dokumencie. </a:t>
            </a:r>
          </a:p>
          <a:p>
            <a:pPr algn="ctr" eaLnBrk="1" hangingPunct="1">
              <a:buClr>
                <a:srgbClr val="7346A4"/>
              </a:buClr>
              <a:buSzPct val="140000"/>
              <a:buNone/>
              <a:defRPr/>
            </a:pPr>
            <a:r>
              <a:rPr lang="pl-PL" alt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18"/>
              </a:rPr>
              <a:t>Ty spłacasz nam należność w ratach. Utrzymujesz płynność finansową i racjonalnie zarządzasz budżetem firmy.</a:t>
            </a:r>
            <a:endParaRPr lang="pl-PL" altLang="pl-PL" sz="9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0ACA96-5EB7-21FF-591E-1E77BFBA3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5" y="2677475"/>
            <a:ext cx="3045201" cy="203172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7A8F18D-9173-9D9F-F7B0-9604B9F2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87" y="2651239"/>
            <a:ext cx="3169720" cy="205795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7EE173B-F659-7DFE-0BE5-0539CD2BE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07" y="2633276"/>
            <a:ext cx="3111447" cy="20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5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7F6A1D3-FFB7-F5C7-BD81-3C1328892A7F}"/>
              </a:ext>
            </a:extLst>
          </p:cNvPr>
          <p:cNvSpPr txBox="1"/>
          <p:nvPr/>
        </p:nvSpPr>
        <p:spPr>
          <a:xfrm>
            <a:off x="321041" y="243357"/>
            <a:ext cx="1187095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F97C4"/>
                </a:solidFill>
                <a:latin typeface="Montserrat" panose="00000500000000000000" pitchFamily="2" charset="-18"/>
              </a:rPr>
              <a:t>Co to jest System Obsługi Finansowania?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BD621A4-123B-AC2F-4EAC-BCB016CAF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903" y="1855123"/>
            <a:ext cx="3987802" cy="500287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9FB0C1C-AA56-152A-3156-CDCA89CEF419}"/>
              </a:ext>
            </a:extLst>
          </p:cNvPr>
          <p:cNvSpPr txBox="1"/>
          <p:nvPr/>
        </p:nvSpPr>
        <p:spPr>
          <a:xfrm>
            <a:off x="321041" y="956907"/>
            <a:ext cx="112323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To prosta i intuicyjna aplikacja NFG, dostępna 24 h / dobę, która pozwala rozłożyć firmowe płatności na raty.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599A6F5-23B6-FDE6-26BB-672BDFC62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899" y="1651150"/>
            <a:ext cx="7597946" cy="4249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726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9FF551C-5CE6-990D-5C80-DD9FAE27B046}"/>
              </a:ext>
            </a:extLst>
          </p:cNvPr>
          <p:cNvSpPr txBox="1"/>
          <p:nvPr/>
        </p:nvSpPr>
        <p:spPr>
          <a:xfrm>
            <a:off x="321041" y="1536174"/>
            <a:ext cx="75999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Przygotuj wcześniej:</a:t>
            </a:r>
          </a:p>
          <a:p>
            <a:endParaRPr lang="pl-PL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dowód zakupu w wersji elektronicznej (skan, zdjęcie lub plik pdf faktury, faktury proforma czy druku zamówienia)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dowód osobisty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dostęp do Twojego firmowego konta bankowego – warunkiem rozłożenia faktury na raty jest dokonanie opłaty wstępnej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miej pod ręką telefon, na który wyślemy </a:t>
            </a:r>
            <a:r>
              <a:rPr lang="pl-P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SMSy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18"/>
              </a:rPr>
              <a:t> z kodami potwierdzającymi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7F6A1D3-FFB7-F5C7-BD81-3C1328892A7F}"/>
              </a:ext>
            </a:extLst>
          </p:cNvPr>
          <p:cNvSpPr txBox="1"/>
          <p:nvPr/>
        </p:nvSpPr>
        <p:spPr>
          <a:xfrm>
            <a:off x="321041" y="333360"/>
            <a:ext cx="118709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F97C4"/>
                </a:solidFill>
                <a:latin typeface="Montserrat" panose="00000500000000000000" pitchFamily="2" charset="-18"/>
              </a:rPr>
              <a:t>Jak rozłożyć firmowe zakupy na raty?</a:t>
            </a:r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1C0E7EA-34B9-380F-229D-2F6FFCB13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06" y="2526030"/>
            <a:ext cx="4638082" cy="43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06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3A58D72-635E-A63A-27A8-E1F6895D8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187" y="912037"/>
            <a:ext cx="8038213" cy="4496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7" name="Grupa 26">
            <a:extLst>
              <a:ext uri="{FF2B5EF4-FFF2-40B4-BE49-F238E27FC236}">
                <a16:creationId xmlns:a16="http://schemas.microsoft.com/office/drawing/2014/main" id="{BDE999D6-C6D1-A3DE-A605-E19D8C9121DD}"/>
              </a:ext>
            </a:extLst>
          </p:cNvPr>
          <p:cNvGrpSpPr/>
          <p:nvPr/>
        </p:nvGrpSpPr>
        <p:grpSpPr>
          <a:xfrm>
            <a:off x="622061" y="1513611"/>
            <a:ext cx="2795590" cy="2028587"/>
            <a:chOff x="797532" y="2819400"/>
            <a:chExt cx="2795590" cy="2028587"/>
          </a:xfrm>
        </p:grpSpPr>
        <p:sp>
          <p:nvSpPr>
            <p:cNvPr id="15" name="Pole tekstowe 2">
              <a:extLst>
                <a:ext uri="{FF2B5EF4-FFF2-40B4-BE49-F238E27FC236}">
                  <a16:creationId xmlns:a16="http://schemas.microsoft.com/office/drawing/2014/main" id="{C6A42EB0-6915-FD9B-FEF9-E9557D385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532" y="4083873"/>
              <a:ext cx="2795590" cy="7641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600" dirty="0">
                  <a:effectLst/>
                  <a:latin typeface="Montserrat" panose="00000500000000000000" pitchFamily="2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Załóż darmowe konto w Systemie Obsługi Finansowania.</a:t>
              </a:r>
              <a:endParaRPr lang="pl-PL" sz="1600" u="sng" dirty="0">
                <a:solidFill>
                  <a:srgbClr val="0563C1"/>
                </a:solidFill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600" dirty="0">
                  <a:latin typeface="Montserrat" panose="00000500000000000000" pitchFamily="2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Podaj NIP Twojej Firmy</a:t>
              </a:r>
              <a:r>
                <a:rPr lang="pl-PL" sz="1600" dirty="0">
                  <a:effectLst/>
                  <a:latin typeface="Montserrat" panose="00000500000000000000" pitchFamily="2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FD6E6666-7A64-7671-7E40-7779BFAA4905}"/>
                </a:ext>
              </a:extLst>
            </p:cNvPr>
            <p:cNvSpPr/>
            <p:nvPr/>
          </p:nvSpPr>
          <p:spPr>
            <a:xfrm>
              <a:off x="1814327" y="2819400"/>
              <a:ext cx="762000" cy="764114"/>
            </a:xfrm>
            <a:prstGeom prst="ellipse">
              <a:avLst/>
            </a:prstGeom>
            <a:solidFill>
              <a:srgbClr val="45B0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latin typeface="Montserrat" panose="00000500000000000000" pitchFamily="2" charset="-18"/>
                </a:rPr>
                <a:t>1</a:t>
              </a:r>
            </a:p>
          </p:txBody>
        </p:sp>
      </p:grp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AA89C176-0E8F-E640-AD48-1E3E2088735F}"/>
              </a:ext>
            </a:extLst>
          </p:cNvPr>
          <p:cNvCxnSpPr>
            <a:cxnSpLocks/>
          </p:cNvCxnSpPr>
          <p:nvPr/>
        </p:nvCxnSpPr>
        <p:spPr>
          <a:xfrm flipV="1">
            <a:off x="3251965" y="2472267"/>
            <a:ext cx="1150702" cy="687874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436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2">
            <a:extLst>
              <a:ext uri="{FF2B5EF4-FFF2-40B4-BE49-F238E27FC236}">
                <a16:creationId xmlns:a16="http://schemas.microsoft.com/office/drawing/2014/main" id="{C6A42EB0-6915-FD9B-FEF9-E9557D38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35" y="3573464"/>
            <a:ext cx="3031518" cy="7641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Wpisz dane kontaktowe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 zaakceptuj oświadczenia.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FD6E6666-7A64-7671-7E40-7779BFAA4905}"/>
              </a:ext>
            </a:extLst>
          </p:cNvPr>
          <p:cNvSpPr/>
          <p:nvPr/>
        </p:nvSpPr>
        <p:spPr>
          <a:xfrm>
            <a:off x="1644894" y="2355061"/>
            <a:ext cx="762000" cy="764114"/>
          </a:xfrm>
          <a:prstGeom prst="ellipse">
            <a:avLst/>
          </a:prstGeom>
          <a:solidFill>
            <a:srgbClr val="45B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Montserrat" panose="00000500000000000000" pitchFamily="2" charset="-18"/>
              </a:rPr>
              <a:t>2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D6834E5-6D19-B878-CEDB-CFC7AF91F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63" y="1077414"/>
            <a:ext cx="7817315" cy="47031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27D299C5-5AEE-556B-D324-7C00E5B935BF}"/>
              </a:ext>
            </a:extLst>
          </p:cNvPr>
          <p:cNvCxnSpPr>
            <a:cxnSpLocks/>
          </p:cNvCxnSpPr>
          <p:nvPr/>
        </p:nvCxnSpPr>
        <p:spPr>
          <a:xfrm flipV="1">
            <a:off x="3333750" y="2589760"/>
            <a:ext cx="1002030" cy="839239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39FBE1A6-0194-AF2C-872F-0045F41E8D2E}"/>
              </a:ext>
            </a:extLst>
          </p:cNvPr>
          <p:cNvCxnSpPr>
            <a:cxnSpLocks/>
          </p:cNvCxnSpPr>
          <p:nvPr/>
        </p:nvCxnSpPr>
        <p:spPr>
          <a:xfrm>
            <a:off x="3303429" y="4394265"/>
            <a:ext cx="886718" cy="736665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90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5FA858D9-4D63-FF12-4FC1-9E437A22B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64" y="1166099"/>
            <a:ext cx="8356726" cy="47366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Pole tekstowe 2">
            <a:extLst>
              <a:ext uri="{FF2B5EF4-FFF2-40B4-BE49-F238E27FC236}">
                <a16:creationId xmlns:a16="http://schemas.microsoft.com/office/drawing/2014/main" id="{E8A67B21-4F65-A5F9-4836-189AB2EAB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70" y="3429000"/>
            <a:ext cx="3031518" cy="7641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Utwórz hasło do logowania  i potwierdź je kodem SMS</a:t>
            </a:r>
            <a:r>
              <a:rPr lang="pl-PL" sz="16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DF5E033D-DB1E-0735-732C-52D5E83685C6}"/>
              </a:ext>
            </a:extLst>
          </p:cNvPr>
          <p:cNvSpPr/>
          <p:nvPr/>
        </p:nvSpPr>
        <p:spPr>
          <a:xfrm>
            <a:off x="1523687" y="2324923"/>
            <a:ext cx="762000" cy="764114"/>
          </a:xfrm>
          <a:prstGeom prst="ellipse">
            <a:avLst/>
          </a:prstGeom>
          <a:solidFill>
            <a:srgbClr val="45B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Montserrat" panose="00000500000000000000" pitchFamily="2" charset="-18"/>
              </a:rPr>
              <a:t>3</a:t>
            </a:r>
          </a:p>
        </p:txBody>
      </p:sp>
      <p:cxnSp>
        <p:nvCxnSpPr>
          <p:cNvPr id="2" name="Łącznik prosty ze strzałką 1">
            <a:extLst>
              <a:ext uri="{FF2B5EF4-FFF2-40B4-BE49-F238E27FC236}">
                <a16:creationId xmlns:a16="http://schemas.microsoft.com/office/drawing/2014/main" id="{2E92B017-ED78-5EA6-C4A6-D54E7FDE22F9}"/>
              </a:ext>
            </a:extLst>
          </p:cNvPr>
          <p:cNvCxnSpPr>
            <a:cxnSpLocks/>
          </p:cNvCxnSpPr>
          <p:nvPr/>
        </p:nvCxnSpPr>
        <p:spPr>
          <a:xfrm flipV="1">
            <a:off x="3190112" y="2803561"/>
            <a:ext cx="980399" cy="625439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58F6C1E2-7977-0F56-D527-9C4002D0BD44}"/>
              </a:ext>
            </a:extLst>
          </p:cNvPr>
          <p:cNvCxnSpPr>
            <a:cxnSpLocks/>
          </p:cNvCxnSpPr>
          <p:nvPr/>
        </p:nvCxnSpPr>
        <p:spPr>
          <a:xfrm>
            <a:off x="3190112" y="4109048"/>
            <a:ext cx="886718" cy="736665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122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4914392-0862-17DD-BDBE-034ADA8D3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07" t="8744" r="386" b="7417"/>
          <a:stretch/>
        </p:blipFill>
        <p:spPr>
          <a:xfrm>
            <a:off x="6197600" y="1031025"/>
            <a:ext cx="2638107" cy="446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ole tekstowe 2">
            <a:extLst>
              <a:ext uri="{FF2B5EF4-FFF2-40B4-BE49-F238E27FC236}">
                <a16:creationId xmlns:a16="http://schemas.microsoft.com/office/drawing/2014/main" id="{3A8A3BAE-B6C4-97C3-0388-B61EB10C8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72" y="3357137"/>
            <a:ext cx="3237865" cy="10248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Na kalkulatorze wprowadź wartość firmowych zakupów oraz wskaż liczbę rat i wysokość opłaty wstępnej.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sz="1600" dirty="0"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Kliknij na przycisk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„ROZŁÓŻ NA RATY” 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767A6702-642C-55B6-619D-11D8FD90E0E0}"/>
              </a:ext>
            </a:extLst>
          </p:cNvPr>
          <p:cNvSpPr/>
          <p:nvPr/>
        </p:nvSpPr>
        <p:spPr>
          <a:xfrm>
            <a:off x="1734604" y="1864893"/>
            <a:ext cx="762000" cy="764114"/>
          </a:xfrm>
          <a:prstGeom prst="ellipse">
            <a:avLst/>
          </a:prstGeom>
          <a:solidFill>
            <a:srgbClr val="45B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Montserrat" panose="00000500000000000000" pitchFamily="2" charset="-18"/>
              </a:rPr>
              <a:t>4</a:t>
            </a: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E4142CAE-3328-C5BB-619B-776ACB7A9BAE}"/>
              </a:ext>
            </a:extLst>
          </p:cNvPr>
          <p:cNvCxnSpPr>
            <a:cxnSpLocks/>
          </p:cNvCxnSpPr>
          <p:nvPr/>
        </p:nvCxnSpPr>
        <p:spPr>
          <a:xfrm flipV="1">
            <a:off x="3683664" y="2853267"/>
            <a:ext cx="2734069" cy="583437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10B734C2-DA33-0F4B-ED3F-8A62DEBCB8D9}"/>
              </a:ext>
            </a:extLst>
          </p:cNvPr>
          <p:cNvCxnSpPr>
            <a:cxnSpLocks/>
          </p:cNvCxnSpPr>
          <p:nvPr/>
        </p:nvCxnSpPr>
        <p:spPr>
          <a:xfrm flipV="1">
            <a:off x="3537053" y="4382027"/>
            <a:ext cx="3979600" cy="967213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236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24125F1-9A98-B1F6-8923-0A6316F59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88" y="919875"/>
            <a:ext cx="8034552" cy="53517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Pole tekstowe 2">
            <a:extLst>
              <a:ext uri="{FF2B5EF4-FFF2-40B4-BE49-F238E27FC236}">
                <a16:creationId xmlns:a16="http://schemas.microsoft.com/office/drawing/2014/main" id="{E8A67B21-4F65-A5F9-4836-189AB2EAB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62" y="3321152"/>
            <a:ext cx="3487576" cy="1524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Następnie przepisz dane z dokumentu zakupu m.in. kwotę, datę płatności i zaczytaj do systemu dokument w wersji elektronicznej</a:t>
            </a:r>
            <a:r>
              <a:rPr lang="pl-PL" sz="16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DF5E033D-DB1E-0735-732C-52D5E83685C6}"/>
              </a:ext>
            </a:extLst>
          </p:cNvPr>
          <p:cNvSpPr/>
          <p:nvPr/>
        </p:nvSpPr>
        <p:spPr>
          <a:xfrm>
            <a:off x="1523687" y="2324923"/>
            <a:ext cx="762000" cy="764114"/>
          </a:xfrm>
          <a:prstGeom prst="ellipse">
            <a:avLst/>
          </a:prstGeom>
          <a:solidFill>
            <a:srgbClr val="45B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Montserrat" panose="00000500000000000000" pitchFamily="2" charset="-18"/>
              </a:rPr>
              <a:t>5</a:t>
            </a:r>
          </a:p>
        </p:txBody>
      </p:sp>
      <p:cxnSp>
        <p:nvCxnSpPr>
          <p:cNvPr id="2" name="Łącznik prosty ze strzałką 1">
            <a:extLst>
              <a:ext uri="{FF2B5EF4-FFF2-40B4-BE49-F238E27FC236}">
                <a16:creationId xmlns:a16="http://schemas.microsoft.com/office/drawing/2014/main" id="{2E92B017-ED78-5EA6-C4A6-D54E7FDE22F9}"/>
              </a:ext>
            </a:extLst>
          </p:cNvPr>
          <p:cNvCxnSpPr>
            <a:cxnSpLocks/>
          </p:cNvCxnSpPr>
          <p:nvPr/>
        </p:nvCxnSpPr>
        <p:spPr>
          <a:xfrm flipV="1">
            <a:off x="3420597" y="2491740"/>
            <a:ext cx="2260113" cy="914400"/>
          </a:xfrm>
          <a:prstGeom prst="straightConnector1">
            <a:avLst/>
          </a:prstGeom>
          <a:ln w="19050">
            <a:solidFill>
              <a:srgbClr val="0F97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70302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618</Words>
  <Application>Microsoft Office PowerPoint</Application>
  <PresentationFormat>Panoramiczny</PresentationFormat>
  <Paragraphs>83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Gill Sans MT</vt:lpstr>
      <vt:lpstr>Montserrat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Aleksandra Dudek</dc:creator>
  <cp:lastModifiedBy>Aleksandra Dudek</cp:lastModifiedBy>
  <cp:revision>24</cp:revision>
  <dcterms:created xsi:type="dcterms:W3CDTF">2022-10-05T04:54:38Z</dcterms:created>
  <dcterms:modified xsi:type="dcterms:W3CDTF">2023-09-07T07:21:45Z</dcterms:modified>
</cp:coreProperties>
</file>